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p:cNvSpPr>
            <a:spLocks noGrp="1"/>
          </p:cNvSpPr>
          <p:nvPr>
            <p:ph type="dt" sz="half" idx="10"/>
          </p:nvPr>
        </p:nvSpPr>
        <p:spPr/>
        <p:txBody>
          <a:bodyPr/>
          <a:lstStyle/>
          <a:p>
            <a:fld id="{ADF29D02-2ED3-421B-9E65-2D5F2A4CAE44}" type="datetimeFigureOut">
              <a:rPr lang="es-ES" smtClean="0"/>
              <a:t>2/11/22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2004930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ADF29D02-2ED3-421B-9E65-2D5F2A4CAE44}" type="datetimeFigureOut">
              <a:rPr lang="es-ES" smtClean="0"/>
              <a:t>2/11/22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4210959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ADF29D02-2ED3-421B-9E65-2D5F2A4CAE44}" type="datetimeFigureOut">
              <a:rPr lang="es-ES" smtClean="0"/>
              <a:t>2/11/22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427351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ADF29D02-2ED3-421B-9E65-2D5F2A4CAE44}" type="datetimeFigureOut">
              <a:rPr lang="es-ES" smtClean="0"/>
              <a:t>2/11/22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406481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DF29D02-2ED3-421B-9E65-2D5F2A4CAE44}" type="datetimeFigureOut">
              <a:rPr lang="es-ES" smtClean="0"/>
              <a:t>2/11/22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3148295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p:cNvSpPr>
            <a:spLocks noGrp="1"/>
          </p:cNvSpPr>
          <p:nvPr>
            <p:ph type="dt" sz="half" idx="10"/>
          </p:nvPr>
        </p:nvSpPr>
        <p:spPr/>
        <p:txBody>
          <a:bodyPr/>
          <a:lstStyle/>
          <a:p>
            <a:fld id="{ADF29D02-2ED3-421B-9E65-2D5F2A4CAE44}" type="datetimeFigureOut">
              <a:rPr lang="es-ES" smtClean="0"/>
              <a:t>2/11/22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589717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p:cNvSpPr>
            <a:spLocks noGrp="1"/>
          </p:cNvSpPr>
          <p:nvPr>
            <p:ph type="dt" sz="half" idx="10"/>
          </p:nvPr>
        </p:nvSpPr>
        <p:spPr/>
        <p:txBody>
          <a:bodyPr/>
          <a:lstStyle/>
          <a:p>
            <a:fld id="{ADF29D02-2ED3-421B-9E65-2D5F2A4CAE44}" type="datetimeFigureOut">
              <a:rPr lang="es-ES" smtClean="0"/>
              <a:t>2/11/22</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344708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Date Placeholder 2"/>
          <p:cNvSpPr>
            <a:spLocks noGrp="1"/>
          </p:cNvSpPr>
          <p:nvPr>
            <p:ph type="dt" sz="half" idx="10"/>
          </p:nvPr>
        </p:nvSpPr>
        <p:spPr/>
        <p:txBody>
          <a:bodyPr/>
          <a:lstStyle/>
          <a:p>
            <a:fld id="{ADF29D02-2ED3-421B-9E65-2D5F2A4CAE44}" type="datetimeFigureOut">
              <a:rPr lang="es-ES" smtClean="0"/>
              <a:t>2/11/22</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202129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F29D02-2ED3-421B-9E65-2D5F2A4CAE44}" type="datetimeFigureOut">
              <a:rPr lang="es-ES" smtClean="0"/>
              <a:t>2/11/22</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3005768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F29D02-2ED3-421B-9E65-2D5F2A4CAE44}" type="datetimeFigureOut">
              <a:rPr lang="es-ES" smtClean="0"/>
              <a:t>2/11/22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1762499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F29D02-2ED3-421B-9E65-2D5F2A4CAE44}" type="datetimeFigureOut">
              <a:rPr lang="es-ES" smtClean="0"/>
              <a:t>2/11/22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2FF2FB7-BE18-4A5B-9AFE-24147C84DC84}" type="slidenum">
              <a:rPr lang="es-ES" smtClean="0"/>
              <a:t>‹#›</a:t>
            </a:fld>
            <a:endParaRPr lang="es-ES"/>
          </a:p>
        </p:txBody>
      </p:sp>
    </p:spTree>
    <p:extLst>
      <p:ext uri="{BB962C8B-B14F-4D97-AF65-F5344CB8AC3E}">
        <p14:creationId xmlns:p14="http://schemas.microsoft.com/office/powerpoint/2010/main" val="375844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F29D02-2ED3-421B-9E65-2D5F2A4CAE44}" type="datetimeFigureOut">
              <a:rPr lang="es-ES" smtClean="0"/>
              <a:t>2/11/22</a:t>
            </a:fld>
            <a:endParaRPr lang="es-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F2FB7-BE18-4A5B-9AFE-24147C84DC84}" type="slidenum">
              <a:rPr lang="es-ES" smtClean="0"/>
              <a:t>‹#›</a:t>
            </a:fld>
            <a:endParaRPr lang="es-ES"/>
          </a:p>
        </p:txBody>
      </p:sp>
    </p:spTree>
    <p:extLst>
      <p:ext uri="{BB962C8B-B14F-4D97-AF65-F5344CB8AC3E}">
        <p14:creationId xmlns:p14="http://schemas.microsoft.com/office/powerpoint/2010/main" val="2624618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1999" cy="6854653"/>
          </a:xfrm>
          <a:prstGeom prst="rect">
            <a:avLst/>
          </a:prstGeom>
        </p:spPr>
      </p:pic>
      <p:sp>
        <p:nvSpPr>
          <p:cNvPr id="5" name="TextBox 4"/>
          <p:cNvSpPr txBox="1"/>
          <p:nvPr/>
        </p:nvSpPr>
        <p:spPr>
          <a:xfrm>
            <a:off x="806334" y="1155469"/>
            <a:ext cx="7331825" cy="2308324"/>
          </a:xfrm>
          <a:prstGeom prst="rect">
            <a:avLst/>
          </a:prstGeom>
          <a:noFill/>
        </p:spPr>
        <p:txBody>
          <a:bodyPr wrap="square" rtlCol="0">
            <a:spAutoFit/>
          </a:bodyPr>
          <a:lstStyle/>
          <a:p>
            <a:r>
              <a:rPr lang="en-US" sz="3600" dirty="0">
                <a:latin typeface="Montserrat Bold" panose="00000800000000000000" pitchFamily="2" charset="0"/>
              </a:rPr>
              <a:t>General Social Media Guidelines and Best Practices for Direct Selling Association Member Organizations</a:t>
            </a:r>
            <a:endParaRPr lang="es-ES" sz="3600" dirty="0">
              <a:latin typeface="Montserrat Bold" panose="00000800000000000000" pitchFamily="2" charset="0"/>
            </a:endParaRPr>
          </a:p>
        </p:txBody>
      </p:sp>
      <p:sp>
        <p:nvSpPr>
          <p:cNvPr id="6" name="TextBox 5"/>
          <p:cNvSpPr txBox="1"/>
          <p:nvPr/>
        </p:nvSpPr>
        <p:spPr>
          <a:xfrm>
            <a:off x="822960" y="3532907"/>
            <a:ext cx="7057505" cy="1631216"/>
          </a:xfrm>
          <a:prstGeom prst="rect">
            <a:avLst/>
          </a:prstGeom>
          <a:noFill/>
        </p:spPr>
        <p:txBody>
          <a:bodyPr wrap="square" rtlCol="0">
            <a:spAutoFit/>
          </a:bodyPr>
          <a:lstStyle/>
          <a:p>
            <a:r>
              <a:rPr lang="en-US" sz="2000" dirty="0">
                <a:latin typeface="Montserrat" panose="00000500000000000000" pitchFamily="2" charset="0"/>
              </a:rPr>
              <a:t>The following guidelines should be a supplement to a corporate set of guidelines provided to your Independent Direct Sellers, including best practices as well as consistency with overall Policies and Procedures for your Company.</a:t>
            </a:r>
            <a:endParaRPr lang="es-ES" sz="2000" dirty="0">
              <a:latin typeface="Montserrat" panose="00000500000000000000" pitchFamily="2" charset="0"/>
            </a:endParaRPr>
          </a:p>
        </p:txBody>
      </p:sp>
    </p:spTree>
    <p:extLst>
      <p:ext uri="{BB962C8B-B14F-4D97-AF65-F5344CB8AC3E}">
        <p14:creationId xmlns:p14="http://schemas.microsoft.com/office/powerpoint/2010/main" val="270158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5" name="TextBox 4"/>
          <p:cNvSpPr txBox="1"/>
          <p:nvPr/>
        </p:nvSpPr>
        <p:spPr>
          <a:xfrm>
            <a:off x="806334" y="1014153"/>
            <a:ext cx="10789921" cy="707886"/>
          </a:xfrm>
          <a:prstGeom prst="rect">
            <a:avLst/>
          </a:prstGeom>
          <a:noFill/>
        </p:spPr>
        <p:txBody>
          <a:bodyPr wrap="square" rtlCol="0">
            <a:spAutoFit/>
          </a:bodyPr>
          <a:lstStyle/>
          <a:p>
            <a:pPr algn="ctr"/>
            <a:r>
              <a:rPr lang="en-US" sz="2000" dirty="0">
                <a:latin typeface="Montserrat Bold" panose="00000800000000000000" pitchFamily="2" charset="0"/>
              </a:rPr>
              <a:t>Additionally, all Independent Direct Sellers should be encouraged to familiarize themselves with Community Standards for specific social platforms:</a:t>
            </a:r>
            <a:endParaRPr lang="es-ES" sz="2000" dirty="0">
              <a:latin typeface="Montserrat Bold" panose="00000800000000000000" pitchFamily="2" charset="0"/>
            </a:endParaRPr>
          </a:p>
        </p:txBody>
      </p:sp>
      <p:sp>
        <p:nvSpPr>
          <p:cNvPr id="6" name="TextBox 5"/>
          <p:cNvSpPr txBox="1"/>
          <p:nvPr/>
        </p:nvSpPr>
        <p:spPr>
          <a:xfrm>
            <a:off x="2618511" y="3291837"/>
            <a:ext cx="1537854" cy="400110"/>
          </a:xfrm>
          <a:prstGeom prst="rect">
            <a:avLst/>
          </a:prstGeom>
          <a:noFill/>
        </p:spPr>
        <p:txBody>
          <a:bodyPr wrap="square" rtlCol="0">
            <a:spAutoFit/>
          </a:bodyPr>
          <a:lstStyle/>
          <a:p>
            <a:pPr algn="ctr"/>
            <a:r>
              <a:rPr lang="en-US" sz="2000" dirty="0">
                <a:latin typeface="Montserrat" panose="00000500000000000000" pitchFamily="2" charset="0"/>
              </a:rPr>
              <a:t>Facebook</a:t>
            </a:r>
            <a:endParaRPr lang="es-ES" sz="2000" dirty="0">
              <a:latin typeface="Montserrat" panose="00000500000000000000" pitchFamily="2" charset="0"/>
            </a:endParaRPr>
          </a:p>
        </p:txBody>
      </p:sp>
      <p:sp>
        <p:nvSpPr>
          <p:cNvPr id="7" name="TextBox 6"/>
          <p:cNvSpPr txBox="1"/>
          <p:nvPr/>
        </p:nvSpPr>
        <p:spPr>
          <a:xfrm>
            <a:off x="4438998" y="3291837"/>
            <a:ext cx="1537854" cy="400110"/>
          </a:xfrm>
          <a:prstGeom prst="rect">
            <a:avLst/>
          </a:prstGeom>
          <a:noFill/>
        </p:spPr>
        <p:txBody>
          <a:bodyPr wrap="square" rtlCol="0">
            <a:spAutoFit/>
          </a:bodyPr>
          <a:lstStyle/>
          <a:p>
            <a:pPr algn="ctr"/>
            <a:r>
              <a:rPr lang="en-US" sz="2000" dirty="0">
                <a:latin typeface="Montserrat" panose="00000500000000000000" pitchFamily="2" charset="0"/>
              </a:rPr>
              <a:t>Instagram</a:t>
            </a:r>
            <a:endParaRPr lang="es-ES" sz="2000" dirty="0">
              <a:latin typeface="Montserrat" panose="00000500000000000000" pitchFamily="2" charset="0"/>
            </a:endParaRPr>
          </a:p>
        </p:txBody>
      </p:sp>
      <p:sp>
        <p:nvSpPr>
          <p:cNvPr id="8" name="TextBox 7"/>
          <p:cNvSpPr txBox="1"/>
          <p:nvPr/>
        </p:nvSpPr>
        <p:spPr>
          <a:xfrm>
            <a:off x="6209607" y="3291837"/>
            <a:ext cx="1537854" cy="400110"/>
          </a:xfrm>
          <a:prstGeom prst="rect">
            <a:avLst/>
          </a:prstGeom>
          <a:noFill/>
        </p:spPr>
        <p:txBody>
          <a:bodyPr wrap="square" rtlCol="0">
            <a:spAutoFit/>
          </a:bodyPr>
          <a:lstStyle/>
          <a:p>
            <a:pPr algn="ctr"/>
            <a:r>
              <a:rPr lang="en-US" sz="2000" dirty="0">
                <a:latin typeface="Montserrat" panose="00000500000000000000" pitchFamily="2" charset="0"/>
              </a:rPr>
              <a:t>Pinterest</a:t>
            </a:r>
            <a:endParaRPr lang="es-ES" sz="2000" dirty="0">
              <a:latin typeface="Montserrat" panose="00000500000000000000" pitchFamily="2" charset="0"/>
            </a:endParaRPr>
          </a:p>
        </p:txBody>
      </p:sp>
      <p:sp>
        <p:nvSpPr>
          <p:cNvPr id="9" name="TextBox 8"/>
          <p:cNvSpPr txBox="1"/>
          <p:nvPr/>
        </p:nvSpPr>
        <p:spPr>
          <a:xfrm>
            <a:off x="7955277" y="3291837"/>
            <a:ext cx="1537854" cy="400110"/>
          </a:xfrm>
          <a:prstGeom prst="rect">
            <a:avLst/>
          </a:prstGeom>
          <a:noFill/>
        </p:spPr>
        <p:txBody>
          <a:bodyPr wrap="square" rtlCol="0">
            <a:spAutoFit/>
          </a:bodyPr>
          <a:lstStyle/>
          <a:p>
            <a:pPr algn="ctr"/>
            <a:r>
              <a:rPr lang="en-US" sz="2000" dirty="0">
                <a:latin typeface="Montserrat" panose="00000500000000000000" pitchFamily="2" charset="0"/>
              </a:rPr>
              <a:t>Twitter</a:t>
            </a:r>
            <a:endParaRPr lang="es-ES" sz="2000" dirty="0">
              <a:latin typeface="Montserrat" panose="00000500000000000000" pitchFamily="2" charset="0"/>
            </a:endParaRPr>
          </a:p>
        </p:txBody>
      </p:sp>
      <p:sp>
        <p:nvSpPr>
          <p:cNvPr id="10" name="TextBox 9"/>
          <p:cNvSpPr txBox="1"/>
          <p:nvPr/>
        </p:nvSpPr>
        <p:spPr>
          <a:xfrm>
            <a:off x="3678384" y="5082391"/>
            <a:ext cx="1537854" cy="400110"/>
          </a:xfrm>
          <a:prstGeom prst="rect">
            <a:avLst/>
          </a:prstGeom>
          <a:noFill/>
        </p:spPr>
        <p:txBody>
          <a:bodyPr wrap="square" rtlCol="0">
            <a:spAutoFit/>
          </a:bodyPr>
          <a:lstStyle/>
          <a:p>
            <a:pPr algn="ctr"/>
            <a:r>
              <a:rPr lang="en-US" sz="2000" dirty="0" err="1">
                <a:latin typeface="Montserrat" panose="00000500000000000000" pitchFamily="2" charset="0"/>
              </a:rPr>
              <a:t>TikTok</a:t>
            </a:r>
            <a:endParaRPr lang="es-ES" sz="2000" dirty="0">
              <a:latin typeface="Montserrat" panose="00000500000000000000" pitchFamily="2" charset="0"/>
            </a:endParaRPr>
          </a:p>
        </p:txBody>
      </p:sp>
      <p:sp>
        <p:nvSpPr>
          <p:cNvPr id="11" name="TextBox 10"/>
          <p:cNvSpPr txBox="1"/>
          <p:nvPr/>
        </p:nvSpPr>
        <p:spPr>
          <a:xfrm>
            <a:off x="5448993" y="5082391"/>
            <a:ext cx="1537854" cy="400110"/>
          </a:xfrm>
          <a:prstGeom prst="rect">
            <a:avLst/>
          </a:prstGeom>
          <a:noFill/>
        </p:spPr>
        <p:txBody>
          <a:bodyPr wrap="square" rtlCol="0">
            <a:spAutoFit/>
          </a:bodyPr>
          <a:lstStyle/>
          <a:p>
            <a:pPr algn="ctr"/>
            <a:r>
              <a:rPr lang="en-US" sz="2000" dirty="0">
                <a:latin typeface="Montserrat" panose="00000500000000000000" pitchFamily="2" charset="0"/>
              </a:rPr>
              <a:t>LinkedIn</a:t>
            </a:r>
            <a:endParaRPr lang="es-ES" sz="2000" dirty="0">
              <a:latin typeface="Montserrat" panose="00000500000000000000" pitchFamily="2" charset="0"/>
            </a:endParaRPr>
          </a:p>
        </p:txBody>
      </p:sp>
      <p:sp>
        <p:nvSpPr>
          <p:cNvPr id="12" name="TextBox 11"/>
          <p:cNvSpPr txBox="1"/>
          <p:nvPr/>
        </p:nvSpPr>
        <p:spPr>
          <a:xfrm>
            <a:off x="7178043" y="5082391"/>
            <a:ext cx="1537854" cy="400110"/>
          </a:xfrm>
          <a:prstGeom prst="rect">
            <a:avLst/>
          </a:prstGeom>
          <a:noFill/>
        </p:spPr>
        <p:txBody>
          <a:bodyPr wrap="square" rtlCol="0">
            <a:spAutoFit/>
          </a:bodyPr>
          <a:lstStyle/>
          <a:p>
            <a:pPr algn="ctr"/>
            <a:r>
              <a:rPr lang="en-US" sz="2000" dirty="0">
                <a:latin typeface="Montserrat" panose="00000500000000000000" pitchFamily="2" charset="0"/>
              </a:rPr>
              <a:t>YouTube</a:t>
            </a:r>
            <a:endParaRPr lang="es-ES" sz="2000" dirty="0">
              <a:latin typeface="Montserrat" panose="00000500000000000000" pitchFamily="2"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569" y="4099062"/>
            <a:ext cx="933450" cy="933450"/>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8557" y="2317370"/>
            <a:ext cx="933450" cy="93345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0586" y="4099062"/>
            <a:ext cx="933450" cy="93345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57479" y="2317370"/>
            <a:ext cx="933450" cy="933450"/>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8552" y="4099062"/>
            <a:ext cx="933450" cy="933450"/>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29026" y="2317370"/>
            <a:ext cx="933450" cy="933450"/>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99635" y="2317370"/>
            <a:ext cx="933450" cy="933450"/>
          </a:xfrm>
          <a:prstGeom prst="rect">
            <a:avLst/>
          </a:prstGeom>
        </p:spPr>
      </p:pic>
    </p:spTree>
    <p:extLst>
      <p:ext uri="{BB962C8B-B14F-4D97-AF65-F5344CB8AC3E}">
        <p14:creationId xmlns:p14="http://schemas.microsoft.com/office/powerpoint/2010/main" val="1579265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5" name="TextBox 4"/>
          <p:cNvSpPr txBox="1"/>
          <p:nvPr/>
        </p:nvSpPr>
        <p:spPr>
          <a:xfrm>
            <a:off x="1546168" y="1843949"/>
            <a:ext cx="8686800"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Montserrat" panose="00000500000000000000" pitchFamily="2" charset="0"/>
              </a:rPr>
              <a:t>Focus on what Independent Direct Sellers can do on social media to empower and motivate them. Provide them with tools and assets to help them build their social media efforts.</a:t>
            </a:r>
          </a:p>
          <a:p>
            <a:pPr marL="342900" indent="-342900">
              <a:buFont typeface="Arial" panose="020B0604020202020204" pitchFamily="34" charset="0"/>
              <a:buChar char="•"/>
            </a:pPr>
            <a:endParaRPr lang="en-US" sz="2000" dirty="0">
              <a:latin typeface="Montserrat" panose="00000500000000000000" pitchFamily="2" charset="0"/>
            </a:endParaRPr>
          </a:p>
          <a:p>
            <a:pPr marL="342900" indent="-342900">
              <a:buFont typeface="Arial" panose="020B0604020202020204" pitchFamily="34" charset="0"/>
              <a:buChar char="•"/>
            </a:pPr>
            <a:r>
              <a:rPr lang="en-US" sz="2000" dirty="0">
                <a:latin typeface="Montserrat" panose="00000500000000000000" pitchFamily="2" charset="0"/>
              </a:rPr>
              <a:t>Train Independent Direct Sellers on effective personal branding.  Encourage them to share their own stories as part of their journey rather than posting products and links which could be seen as spam, potentially leading to social account restrictions or removal.  </a:t>
            </a:r>
          </a:p>
          <a:p>
            <a:pPr marL="342900" indent="-342900">
              <a:buFont typeface="Arial" panose="020B0604020202020204" pitchFamily="34" charset="0"/>
              <a:buChar char="•"/>
            </a:pPr>
            <a:endParaRPr lang="en-US" sz="2000" dirty="0">
              <a:latin typeface="Montserrat" panose="00000500000000000000" pitchFamily="2" charset="0"/>
            </a:endParaRPr>
          </a:p>
        </p:txBody>
      </p:sp>
    </p:spTree>
    <p:extLst>
      <p:ext uri="{BB962C8B-B14F-4D97-AF65-F5344CB8AC3E}">
        <p14:creationId xmlns:p14="http://schemas.microsoft.com/office/powerpoint/2010/main" val="331224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7"/>
            <a:ext cx="12192000" cy="6854653"/>
          </a:xfrm>
          <a:prstGeom prst="rect">
            <a:avLst/>
          </a:prstGeom>
        </p:spPr>
      </p:pic>
      <p:sp>
        <p:nvSpPr>
          <p:cNvPr id="5" name="TextBox 4"/>
          <p:cNvSpPr txBox="1"/>
          <p:nvPr/>
        </p:nvSpPr>
        <p:spPr>
          <a:xfrm>
            <a:off x="1554481" y="2085019"/>
            <a:ext cx="8686800" cy="2220351"/>
          </a:xfrm>
          <a:prstGeom prst="rect">
            <a:avLst/>
          </a:prstGeom>
          <a:noFill/>
        </p:spPr>
        <p:txBody>
          <a:bodyPr wrap="square" rtlCol="0">
            <a:spAutoFit/>
          </a:bodyPr>
          <a:lstStyle/>
          <a:p>
            <a:pPr>
              <a:lnSpc>
                <a:spcPts val="2800"/>
              </a:lnSpc>
            </a:pPr>
            <a:r>
              <a:rPr lang="en-US" sz="2000" dirty="0">
                <a:latin typeface="Montserrat" panose="00000500000000000000" pitchFamily="2" charset="0"/>
              </a:rPr>
              <a:t>Determine parameters for naming conventions on social network accounts to ensure Direct Sellers personalization, to avoid being removed for </a:t>
            </a:r>
            <a:r>
              <a:rPr lang="en-US" sz="2000" b="1" dirty="0">
                <a:latin typeface="Montserrat" panose="00000500000000000000" pitchFamily="2" charset="0"/>
              </a:rPr>
              <a:t>“impersonating a brand.” </a:t>
            </a:r>
            <a:r>
              <a:rPr lang="en-US" sz="2000" dirty="0">
                <a:latin typeface="Montserrat" panose="00000500000000000000" pitchFamily="2" charset="0"/>
              </a:rPr>
              <a:t> Provide Direct Sellers with language to include in any Bio, Headline or About section of their profiles.  Verbiage should include that the Direct Seller is an “Independent Representative” of the Company.</a:t>
            </a:r>
          </a:p>
        </p:txBody>
      </p:sp>
    </p:spTree>
    <p:extLst>
      <p:ext uri="{BB962C8B-B14F-4D97-AF65-F5344CB8AC3E}">
        <p14:creationId xmlns:p14="http://schemas.microsoft.com/office/powerpoint/2010/main" val="692829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7"/>
            <a:ext cx="12192000" cy="6854653"/>
          </a:xfrm>
          <a:prstGeom prst="rect">
            <a:avLst/>
          </a:prstGeom>
        </p:spPr>
      </p:pic>
      <p:sp>
        <p:nvSpPr>
          <p:cNvPr id="5" name="TextBox 4"/>
          <p:cNvSpPr txBox="1"/>
          <p:nvPr/>
        </p:nvSpPr>
        <p:spPr>
          <a:xfrm>
            <a:off x="1330037" y="1594565"/>
            <a:ext cx="9459883" cy="4240263"/>
          </a:xfrm>
          <a:prstGeom prst="rect">
            <a:avLst/>
          </a:prstGeom>
          <a:noFill/>
        </p:spPr>
        <p:txBody>
          <a:bodyPr wrap="square" rtlCol="0">
            <a:spAutoFit/>
          </a:bodyPr>
          <a:lstStyle/>
          <a:p>
            <a:pPr marL="342900" indent="-342900">
              <a:lnSpc>
                <a:spcPts val="2800"/>
              </a:lnSpc>
              <a:spcBef>
                <a:spcPts val="600"/>
              </a:spcBef>
              <a:buFont typeface="Arial" panose="020B0604020202020204" pitchFamily="34" charset="0"/>
              <a:buChar char="•"/>
            </a:pPr>
            <a:r>
              <a:rPr lang="en-US" dirty="0">
                <a:latin typeface="Montserrat" panose="00000500000000000000" pitchFamily="2" charset="0"/>
              </a:rPr>
              <a:t>Information must be completely accurate and not misleading in any way.</a:t>
            </a:r>
          </a:p>
          <a:p>
            <a:pPr marL="342900" indent="-342900">
              <a:lnSpc>
                <a:spcPts val="2800"/>
              </a:lnSpc>
              <a:spcBef>
                <a:spcPts val="600"/>
              </a:spcBef>
              <a:buFont typeface="Arial" panose="020B0604020202020204" pitchFamily="34" charset="0"/>
              <a:buChar char="•"/>
            </a:pPr>
            <a:r>
              <a:rPr lang="en-US" dirty="0">
                <a:latin typeface="Montserrat" panose="00000500000000000000" pitchFamily="2" charset="0"/>
              </a:rPr>
              <a:t>All claims must include a disclaimer regarding what a typical earner is likely to achieve or directly link to the company’s online income disclosure statement.</a:t>
            </a:r>
          </a:p>
          <a:p>
            <a:pPr marL="342900" indent="-342900">
              <a:lnSpc>
                <a:spcPts val="2800"/>
              </a:lnSpc>
              <a:spcBef>
                <a:spcPts val="600"/>
              </a:spcBef>
              <a:buFont typeface="Arial" panose="020B0604020202020204" pitchFamily="34" charset="0"/>
              <a:buChar char="•"/>
            </a:pPr>
            <a:r>
              <a:rPr lang="en-US" dirty="0">
                <a:latin typeface="Montserrat" panose="00000500000000000000" pitchFamily="2" charset="0"/>
              </a:rPr>
              <a:t>Provide your Independent Direct Sellers with clear examples of what NOT to say or show in an image/video regarding income claims, for example showing off a car or home. </a:t>
            </a:r>
          </a:p>
          <a:p>
            <a:pPr marL="342900" indent="-342900">
              <a:lnSpc>
                <a:spcPts val="2800"/>
              </a:lnSpc>
              <a:spcBef>
                <a:spcPts val="600"/>
              </a:spcBef>
              <a:buFont typeface="Arial" panose="020B0604020202020204" pitchFamily="34" charset="0"/>
              <a:buChar char="•"/>
            </a:pPr>
            <a:r>
              <a:rPr lang="en-US" dirty="0">
                <a:latin typeface="Montserrat" panose="00000500000000000000" pitchFamily="2" charset="0"/>
              </a:rPr>
              <a:t>Provide  Independent Direct Sellers with clear examples of terms they should NOT use  in posts, images or videos. For example: quitting your job, making a million dollars, retiring, buying a home, buying a car , residual income, financial freedom and other claims and terms that are difficult to verify.</a:t>
            </a:r>
          </a:p>
        </p:txBody>
      </p:sp>
      <p:sp>
        <p:nvSpPr>
          <p:cNvPr id="4" name="TextBox 3"/>
          <p:cNvSpPr txBox="1"/>
          <p:nvPr/>
        </p:nvSpPr>
        <p:spPr>
          <a:xfrm>
            <a:off x="806334" y="1014153"/>
            <a:ext cx="10789921" cy="400110"/>
          </a:xfrm>
          <a:prstGeom prst="rect">
            <a:avLst/>
          </a:prstGeom>
          <a:noFill/>
        </p:spPr>
        <p:txBody>
          <a:bodyPr wrap="square" rtlCol="0">
            <a:spAutoFit/>
          </a:bodyPr>
          <a:lstStyle/>
          <a:p>
            <a:pPr algn="ctr"/>
            <a:r>
              <a:rPr lang="en-US" sz="2000" dirty="0">
                <a:latin typeface="Montserrat Bold" panose="00000800000000000000" pitchFamily="2" charset="0"/>
              </a:rPr>
              <a:t>Educate your Independent Direct Sellers on making income claims.</a:t>
            </a:r>
            <a:endParaRPr lang="es-ES" sz="2000" dirty="0">
              <a:latin typeface="Montserrat Bold" panose="00000800000000000000" pitchFamily="2" charset="0"/>
            </a:endParaRPr>
          </a:p>
        </p:txBody>
      </p:sp>
    </p:spTree>
    <p:extLst>
      <p:ext uri="{BB962C8B-B14F-4D97-AF65-F5344CB8AC3E}">
        <p14:creationId xmlns:p14="http://schemas.microsoft.com/office/powerpoint/2010/main" val="2831841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5" name="TextBox 4"/>
          <p:cNvSpPr txBox="1"/>
          <p:nvPr/>
        </p:nvSpPr>
        <p:spPr>
          <a:xfrm>
            <a:off x="1546168" y="1843949"/>
            <a:ext cx="8686800"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Montserrat" panose="00000500000000000000" pitchFamily="2" charset="0"/>
              </a:rPr>
              <a:t>Set clear policies for prohibited content as an independent contractor including content that is obscene, profane, hateful, threatening, harmful, libelous, harassing or solicitous of any unlawful behavior.</a:t>
            </a:r>
          </a:p>
          <a:p>
            <a:endParaRPr lang="en-US" sz="2000" dirty="0">
              <a:latin typeface="Montserrat" panose="00000500000000000000" pitchFamily="2" charset="0"/>
            </a:endParaRPr>
          </a:p>
          <a:p>
            <a:pPr marL="342900" indent="-342900">
              <a:buFont typeface="Arial" panose="020B0604020202020204" pitchFamily="34" charset="0"/>
              <a:buChar char="•"/>
            </a:pPr>
            <a:r>
              <a:rPr lang="en-US" sz="2000" dirty="0">
                <a:latin typeface="Montserrat" panose="00000500000000000000" pitchFamily="2" charset="0"/>
              </a:rPr>
              <a:t>Provide specific training to Independent Direct Sellers on how to best represent the Company, as well as its products and services with clear examples of utilizing social media formats for promoting their business.</a:t>
            </a:r>
          </a:p>
          <a:p>
            <a:pPr marL="342900" indent="-342900">
              <a:buFont typeface="Arial" panose="020B0604020202020204" pitchFamily="34" charset="0"/>
              <a:buChar char="•"/>
            </a:pPr>
            <a:endParaRPr lang="en-US" sz="2000" dirty="0">
              <a:latin typeface="Montserrat" panose="00000500000000000000" pitchFamily="2" charset="0"/>
            </a:endParaRPr>
          </a:p>
        </p:txBody>
      </p:sp>
    </p:spTree>
    <p:extLst>
      <p:ext uri="{BB962C8B-B14F-4D97-AF65-F5344CB8AC3E}">
        <p14:creationId xmlns:p14="http://schemas.microsoft.com/office/powerpoint/2010/main" val="220762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7"/>
            <a:ext cx="12192000" cy="6854653"/>
          </a:xfrm>
          <a:prstGeom prst="rect">
            <a:avLst/>
          </a:prstGeom>
        </p:spPr>
      </p:pic>
      <p:sp>
        <p:nvSpPr>
          <p:cNvPr id="5" name="TextBox 4"/>
          <p:cNvSpPr txBox="1"/>
          <p:nvPr/>
        </p:nvSpPr>
        <p:spPr>
          <a:xfrm>
            <a:off x="1752600" y="2799913"/>
            <a:ext cx="8686800" cy="1502206"/>
          </a:xfrm>
          <a:prstGeom prst="rect">
            <a:avLst/>
          </a:prstGeom>
          <a:noFill/>
        </p:spPr>
        <p:txBody>
          <a:bodyPr wrap="square" rtlCol="0">
            <a:spAutoFit/>
          </a:bodyPr>
          <a:lstStyle/>
          <a:p>
            <a:pPr algn="ctr">
              <a:lnSpc>
                <a:spcPts val="2800"/>
              </a:lnSpc>
            </a:pPr>
            <a:r>
              <a:rPr lang="en-US" sz="2000" b="1" dirty="0">
                <a:latin typeface="Montserrat" panose="00000500000000000000" pitchFamily="2" charset="0"/>
              </a:rPr>
              <a:t>As it relates to your corporate social media accounts, always abide by Independent Direct Sellers Best Practices listed below and lead by example with respect to content targeted to consumers and/or to your sales force. </a:t>
            </a:r>
          </a:p>
        </p:txBody>
      </p:sp>
    </p:spTree>
    <p:extLst>
      <p:ext uri="{BB962C8B-B14F-4D97-AF65-F5344CB8AC3E}">
        <p14:creationId xmlns:p14="http://schemas.microsoft.com/office/powerpoint/2010/main" val="2576587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7"/>
            <a:ext cx="12192000" cy="6854653"/>
          </a:xfrm>
          <a:prstGeom prst="rect">
            <a:avLst/>
          </a:prstGeom>
        </p:spPr>
      </p:pic>
      <p:sp>
        <p:nvSpPr>
          <p:cNvPr id="5" name="TextBox 4"/>
          <p:cNvSpPr txBox="1"/>
          <p:nvPr/>
        </p:nvSpPr>
        <p:spPr>
          <a:xfrm>
            <a:off x="1521230" y="1561313"/>
            <a:ext cx="9368443" cy="4317207"/>
          </a:xfrm>
          <a:prstGeom prst="rect">
            <a:avLst/>
          </a:prstGeom>
          <a:noFill/>
        </p:spPr>
        <p:txBody>
          <a:bodyPr wrap="square" rtlCol="0">
            <a:spAutoFit/>
          </a:bodyPr>
          <a:lstStyle/>
          <a:p>
            <a:pPr marL="342900" indent="-342900">
              <a:lnSpc>
                <a:spcPts val="2800"/>
              </a:lnSpc>
              <a:spcBef>
                <a:spcPts val="600"/>
              </a:spcBef>
              <a:buClr>
                <a:schemeClr val="accent2">
                  <a:lumMod val="50000"/>
                </a:schemeClr>
              </a:buClr>
              <a:buFont typeface="+mj-lt"/>
              <a:buAutoNum type="arabicPeriod"/>
            </a:pPr>
            <a:r>
              <a:rPr lang="en-US" dirty="0">
                <a:latin typeface="Montserrat" panose="00000500000000000000" pitchFamily="2" charset="0"/>
              </a:rPr>
              <a:t>Share only photos and videos that you’ve taken or have the right to share.</a:t>
            </a:r>
          </a:p>
          <a:p>
            <a:pPr marL="342900" indent="-342900">
              <a:lnSpc>
                <a:spcPts val="2800"/>
              </a:lnSpc>
              <a:spcBef>
                <a:spcPts val="600"/>
              </a:spcBef>
              <a:buClr>
                <a:schemeClr val="accent2">
                  <a:lumMod val="50000"/>
                </a:schemeClr>
              </a:buClr>
              <a:buFont typeface="+mj-lt"/>
              <a:buAutoNum type="arabicPeriod"/>
            </a:pPr>
            <a:r>
              <a:rPr lang="en-US" dirty="0">
                <a:latin typeface="Montserrat" panose="00000500000000000000" pitchFamily="2" charset="0"/>
              </a:rPr>
              <a:t>Foster meaningful and genuine interactions.</a:t>
            </a:r>
          </a:p>
          <a:p>
            <a:pPr marL="342900" indent="-342900">
              <a:lnSpc>
                <a:spcPts val="2800"/>
              </a:lnSpc>
              <a:spcBef>
                <a:spcPts val="600"/>
              </a:spcBef>
              <a:buClr>
                <a:schemeClr val="accent2">
                  <a:lumMod val="50000"/>
                </a:schemeClr>
              </a:buClr>
              <a:buFont typeface="+mj-lt"/>
              <a:buAutoNum type="arabicPeriod"/>
            </a:pPr>
            <a:r>
              <a:rPr lang="en-US" dirty="0">
                <a:latin typeface="Montserrat" panose="00000500000000000000" pitchFamily="2" charset="0"/>
              </a:rPr>
              <a:t>Think twice before posting.  Privacy does not exist in the world of social media.  Posts can be discovered  years after they are created.  Comments and private messages can be recorded or copied through screenshots and shared later.</a:t>
            </a:r>
          </a:p>
          <a:p>
            <a:pPr marL="342900" indent="-342900">
              <a:lnSpc>
                <a:spcPts val="2800"/>
              </a:lnSpc>
              <a:spcBef>
                <a:spcPts val="600"/>
              </a:spcBef>
              <a:buClr>
                <a:schemeClr val="accent2">
                  <a:lumMod val="50000"/>
                </a:schemeClr>
              </a:buClr>
              <a:buFont typeface="+mj-lt"/>
              <a:buAutoNum type="arabicPeriod"/>
            </a:pPr>
            <a:r>
              <a:rPr lang="en-US" dirty="0">
                <a:latin typeface="Montserrat" panose="00000500000000000000" pitchFamily="2" charset="0"/>
              </a:rPr>
              <a:t>Always add value.  People produce a lot of spam. Make your post valuable by providing helpful and thought-provoking content. Engage with your followers and cite from others content that helps build on the conversation.</a:t>
            </a:r>
          </a:p>
          <a:p>
            <a:pPr marL="342900" indent="-342900">
              <a:lnSpc>
                <a:spcPts val="2800"/>
              </a:lnSpc>
              <a:spcBef>
                <a:spcPts val="600"/>
              </a:spcBef>
              <a:buClr>
                <a:schemeClr val="accent2">
                  <a:lumMod val="50000"/>
                </a:schemeClr>
              </a:buClr>
              <a:buFont typeface="+mj-lt"/>
              <a:buAutoNum type="arabicPeriod"/>
            </a:pPr>
            <a:r>
              <a:rPr lang="en-US" dirty="0">
                <a:latin typeface="Montserrat" panose="00000500000000000000" pitchFamily="2" charset="0"/>
              </a:rPr>
              <a:t>Always be honest about the products and/or services you are selling and your successes. Create a trusting relationship with your audience.</a:t>
            </a:r>
          </a:p>
        </p:txBody>
      </p:sp>
      <p:sp>
        <p:nvSpPr>
          <p:cNvPr id="4" name="TextBox 3"/>
          <p:cNvSpPr txBox="1"/>
          <p:nvPr/>
        </p:nvSpPr>
        <p:spPr>
          <a:xfrm>
            <a:off x="806334" y="1014153"/>
            <a:ext cx="10789921" cy="400110"/>
          </a:xfrm>
          <a:prstGeom prst="rect">
            <a:avLst/>
          </a:prstGeom>
          <a:noFill/>
        </p:spPr>
        <p:txBody>
          <a:bodyPr wrap="square" rtlCol="0">
            <a:spAutoFit/>
          </a:bodyPr>
          <a:lstStyle/>
          <a:p>
            <a:pPr algn="ctr"/>
            <a:r>
              <a:rPr lang="en-US" sz="2000" dirty="0">
                <a:latin typeface="Montserrat Bold" panose="00000800000000000000" pitchFamily="2" charset="0"/>
              </a:rPr>
              <a:t>Independent Direct Sellers Best Practices</a:t>
            </a:r>
            <a:endParaRPr lang="es-ES" sz="2000" dirty="0">
              <a:latin typeface="Montserrat Bold" panose="00000800000000000000" pitchFamily="2" charset="0"/>
            </a:endParaRPr>
          </a:p>
        </p:txBody>
      </p:sp>
    </p:spTree>
    <p:extLst>
      <p:ext uri="{BB962C8B-B14F-4D97-AF65-F5344CB8AC3E}">
        <p14:creationId xmlns:p14="http://schemas.microsoft.com/office/powerpoint/2010/main" val="3410966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7"/>
            <a:ext cx="12192000" cy="6854653"/>
          </a:xfrm>
          <a:prstGeom prst="rect">
            <a:avLst/>
          </a:prstGeom>
        </p:spPr>
      </p:pic>
      <p:sp>
        <p:nvSpPr>
          <p:cNvPr id="5" name="TextBox 4"/>
          <p:cNvSpPr txBox="1"/>
          <p:nvPr/>
        </p:nvSpPr>
        <p:spPr>
          <a:xfrm>
            <a:off x="1504606" y="987736"/>
            <a:ext cx="9634449" cy="4708981"/>
          </a:xfrm>
          <a:prstGeom prst="rect">
            <a:avLst/>
          </a:prstGeom>
          <a:noFill/>
        </p:spPr>
        <p:txBody>
          <a:bodyPr wrap="square" rtlCol="0">
            <a:spAutoFit/>
          </a:bodyPr>
          <a:lstStyle/>
          <a:p>
            <a:pPr marL="342900" indent="-342900">
              <a:lnSpc>
                <a:spcPts val="2800"/>
              </a:lnSpc>
              <a:spcBef>
                <a:spcPts val="600"/>
              </a:spcBef>
              <a:buClr>
                <a:schemeClr val="accent2">
                  <a:lumMod val="50000"/>
                </a:schemeClr>
              </a:buClr>
              <a:buFont typeface="+mj-lt"/>
              <a:buAutoNum type="arabicPeriod" startAt="6"/>
            </a:pPr>
            <a:r>
              <a:rPr lang="en-US" dirty="0">
                <a:latin typeface="Montserrat" panose="00000500000000000000" pitchFamily="2" charset="0"/>
              </a:rPr>
              <a:t>Be respectful.  Once you post something, you are inviting a discussion. This can encourage both positive and negative comments. Use tact in your responses, carefully considering how they will reflect on you and the Company.</a:t>
            </a:r>
          </a:p>
          <a:p>
            <a:pPr marL="342900" indent="-342900">
              <a:lnSpc>
                <a:spcPts val="2800"/>
              </a:lnSpc>
              <a:spcBef>
                <a:spcPts val="600"/>
              </a:spcBef>
              <a:buClr>
                <a:schemeClr val="accent2">
                  <a:lumMod val="50000"/>
                </a:schemeClr>
              </a:buClr>
              <a:buFont typeface="+mj-lt"/>
              <a:buAutoNum type="arabicPeriod" startAt="6"/>
            </a:pPr>
            <a:r>
              <a:rPr lang="en-US" dirty="0">
                <a:latin typeface="Montserrat" panose="00000500000000000000" pitchFamily="2" charset="0"/>
              </a:rPr>
              <a:t>Be mindful of copyright, trademarks, rights of publicity, and other </a:t>
            </a:r>
            <a:br>
              <a:rPr lang="en-US" dirty="0">
                <a:latin typeface="Montserrat" panose="00000500000000000000" pitchFamily="2" charset="0"/>
              </a:rPr>
            </a:br>
            <a:r>
              <a:rPr lang="en-US" dirty="0">
                <a:latin typeface="Montserrat" panose="00000500000000000000" pitchFamily="2" charset="0"/>
              </a:rPr>
              <a:t>third-party rights.</a:t>
            </a:r>
          </a:p>
          <a:p>
            <a:pPr marL="342900" indent="-342900">
              <a:lnSpc>
                <a:spcPts val="2800"/>
              </a:lnSpc>
              <a:spcBef>
                <a:spcPts val="600"/>
              </a:spcBef>
              <a:buClr>
                <a:schemeClr val="accent2">
                  <a:lumMod val="50000"/>
                </a:schemeClr>
              </a:buClr>
              <a:buFont typeface="+mj-lt"/>
              <a:buAutoNum type="arabicPeriod" startAt="6"/>
            </a:pPr>
            <a:r>
              <a:rPr lang="en-US" dirty="0">
                <a:latin typeface="Montserrat" panose="00000500000000000000" pitchFamily="2" charset="0"/>
              </a:rPr>
              <a:t>Don’t create accounts that impersonate or misrepresent an affiliation with any person or organization.</a:t>
            </a:r>
          </a:p>
          <a:p>
            <a:pPr marL="342900" indent="-342900">
              <a:lnSpc>
                <a:spcPts val="2800"/>
              </a:lnSpc>
              <a:spcBef>
                <a:spcPts val="600"/>
              </a:spcBef>
              <a:buClr>
                <a:schemeClr val="accent2">
                  <a:lumMod val="50000"/>
                </a:schemeClr>
              </a:buClr>
              <a:buFont typeface="+mj-lt"/>
              <a:buAutoNum type="arabicPeriod" startAt="6"/>
            </a:pPr>
            <a:r>
              <a:rPr lang="en-US" dirty="0">
                <a:latin typeface="Montserrat" panose="00000500000000000000" pitchFamily="2" charset="0"/>
              </a:rPr>
              <a:t>Don’t share links to websites that are unsafe, deceptive, untrustworthy, unoriginal, or that facilitate or encourage spam. Websites should have original content that adds unique value for other users.</a:t>
            </a:r>
          </a:p>
          <a:p>
            <a:pPr marL="342900" indent="-342900">
              <a:lnSpc>
                <a:spcPts val="2800"/>
              </a:lnSpc>
              <a:spcBef>
                <a:spcPts val="600"/>
              </a:spcBef>
              <a:buClr>
                <a:schemeClr val="accent2">
                  <a:lumMod val="50000"/>
                </a:schemeClr>
              </a:buClr>
              <a:buFont typeface="+mj-lt"/>
              <a:buAutoNum type="arabicPeriod" startAt="6"/>
            </a:pPr>
            <a:r>
              <a:rPr lang="en-US" dirty="0">
                <a:latin typeface="Montserrat" panose="00000500000000000000" pitchFamily="2" charset="0"/>
              </a:rPr>
              <a:t>Be aware of Company Policies and Procedures to be sure you adhere to them and align with the Brand.</a:t>
            </a:r>
          </a:p>
        </p:txBody>
      </p:sp>
    </p:spTree>
    <p:extLst>
      <p:ext uri="{BB962C8B-B14F-4D97-AF65-F5344CB8AC3E}">
        <p14:creationId xmlns:p14="http://schemas.microsoft.com/office/powerpoint/2010/main" val="1619183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717</Words>
  <Application>Microsoft Macintosh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Montserrat</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Pit</dc:creator>
  <cp:lastModifiedBy>Scott Kramer</cp:lastModifiedBy>
  <cp:revision>4</cp:revision>
  <dcterms:created xsi:type="dcterms:W3CDTF">2022-11-02T02:22:51Z</dcterms:created>
  <dcterms:modified xsi:type="dcterms:W3CDTF">2022-11-02T14:27:56Z</dcterms:modified>
</cp:coreProperties>
</file>